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5"/>
  </p:notesMasterIdLst>
  <p:sldIdLst>
    <p:sldId id="285" r:id="rId4"/>
    <p:sldId id="286" r:id="rId5"/>
    <p:sldId id="257" r:id="rId6"/>
    <p:sldId id="267" r:id="rId7"/>
    <p:sldId id="259" r:id="rId8"/>
    <p:sldId id="261" r:id="rId9"/>
    <p:sldId id="262" r:id="rId10"/>
    <p:sldId id="272" r:id="rId11"/>
    <p:sldId id="271" r:id="rId12"/>
    <p:sldId id="287" r:id="rId13"/>
    <p:sldId id="268" r:id="rId14"/>
    <p:sldId id="269" r:id="rId15"/>
    <p:sldId id="270" r:id="rId16"/>
    <p:sldId id="275" r:id="rId17"/>
    <p:sldId id="265" r:id="rId18"/>
    <p:sldId id="273" r:id="rId19"/>
    <p:sldId id="280" r:id="rId20"/>
    <p:sldId id="274" r:id="rId21"/>
    <p:sldId id="276" r:id="rId22"/>
    <p:sldId id="277" r:id="rId23"/>
    <p:sldId id="278" r:id="rId24"/>
    <p:sldId id="282" r:id="rId25"/>
    <p:sldId id="266" r:id="rId26"/>
    <p:sldId id="281" r:id="rId27"/>
    <p:sldId id="289" r:id="rId28"/>
    <p:sldId id="290" r:id="rId29"/>
    <p:sldId id="291" r:id="rId30"/>
    <p:sldId id="296" r:id="rId31"/>
    <p:sldId id="279" r:id="rId32"/>
    <p:sldId id="288" r:id="rId33"/>
    <p:sldId id="28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nsegata\Downloads\growth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3"/>
    </mc:Choice>
    <mc:Fallback>
      <c:style val="4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153557269002107"/>
          <c:y val="0.0317117081124542"/>
          <c:w val="0.930201241362678"/>
          <c:h val="0.936576583775092"/>
        </c:manualLayout>
      </c:layout>
      <c:barChart>
        <c:barDir val="col"/>
        <c:grouping val="stacked"/>
        <c:varyColors val="0"/>
        <c:ser>
          <c:idx val="0"/>
          <c:order val="0"/>
          <c:invertIfNegative val="0"/>
          <c:dPt>
            <c:idx val="5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336-4AC5-AD66-5ABD0E9982D4}"/>
              </c:ext>
            </c:extLst>
          </c:dPt>
          <c:cat>
            <c:numRef>
              <c:f>growth!$A$1:$A$54</c:f>
              <c:numCache>
                <c:formatCode>mmm\-yy</c:formatCode>
                <c:ptCount val="54"/>
                <c:pt idx="0">
                  <c:v>37773.0</c:v>
                </c:pt>
                <c:pt idx="1">
                  <c:v>37895.0</c:v>
                </c:pt>
                <c:pt idx="2">
                  <c:v>37987.0</c:v>
                </c:pt>
                <c:pt idx="3">
                  <c:v>38047.0</c:v>
                </c:pt>
                <c:pt idx="4">
                  <c:v>38108.0</c:v>
                </c:pt>
                <c:pt idx="5">
                  <c:v>38169.0</c:v>
                </c:pt>
                <c:pt idx="6">
                  <c:v>38261.0</c:v>
                </c:pt>
                <c:pt idx="7">
                  <c:v>38353.0</c:v>
                </c:pt>
                <c:pt idx="8">
                  <c:v>38412.0</c:v>
                </c:pt>
                <c:pt idx="9">
                  <c:v>38473.0</c:v>
                </c:pt>
                <c:pt idx="10">
                  <c:v>38534.0</c:v>
                </c:pt>
                <c:pt idx="11">
                  <c:v>38596.0</c:v>
                </c:pt>
                <c:pt idx="12">
                  <c:v>38687.0</c:v>
                </c:pt>
                <c:pt idx="13">
                  <c:v>38777.0</c:v>
                </c:pt>
                <c:pt idx="14">
                  <c:v>38899.0</c:v>
                </c:pt>
                <c:pt idx="15">
                  <c:v>38961.0</c:v>
                </c:pt>
                <c:pt idx="16">
                  <c:v>39022.0</c:v>
                </c:pt>
                <c:pt idx="17">
                  <c:v>39083.0</c:v>
                </c:pt>
                <c:pt idx="18">
                  <c:v>39142.0</c:v>
                </c:pt>
                <c:pt idx="19">
                  <c:v>39203.0</c:v>
                </c:pt>
                <c:pt idx="20">
                  <c:v>39264.0</c:v>
                </c:pt>
                <c:pt idx="21">
                  <c:v>39326.0</c:v>
                </c:pt>
                <c:pt idx="22">
                  <c:v>39387.0</c:v>
                </c:pt>
                <c:pt idx="23">
                  <c:v>39448.0</c:v>
                </c:pt>
                <c:pt idx="24">
                  <c:v>39508.0</c:v>
                </c:pt>
                <c:pt idx="25">
                  <c:v>39569.0</c:v>
                </c:pt>
                <c:pt idx="26">
                  <c:v>39661.0</c:v>
                </c:pt>
                <c:pt idx="27">
                  <c:v>39753.0</c:v>
                </c:pt>
                <c:pt idx="28">
                  <c:v>39814.0</c:v>
                </c:pt>
                <c:pt idx="29">
                  <c:v>39873.0</c:v>
                </c:pt>
                <c:pt idx="30">
                  <c:v>39934.0</c:v>
                </c:pt>
                <c:pt idx="31">
                  <c:v>39995.0</c:v>
                </c:pt>
                <c:pt idx="32">
                  <c:v>40057.0</c:v>
                </c:pt>
                <c:pt idx="33">
                  <c:v>40118.0</c:v>
                </c:pt>
                <c:pt idx="34">
                  <c:v>40179.0</c:v>
                </c:pt>
                <c:pt idx="35">
                  <c:v>40238.0</c:v>
                </c:pt>
                <c:pt idx="36">
                  <c:v>40299.0</c:v>
                </c:pt>
                <c:pt idx="37">
                  <c:v>40360.0</c:v>
                </c:pt>
                <c:pt idx="38">
                  <c:v>40422.0</c:v>
                </c:pt>
                <c:pt idx="39">
                  <c:v>40483.0</c:v>
                </c:pt>
                <c:pt idx="40">
                  <c:v>40544.0</c:v>
                </c:pt>
                <c:pt idx="41">
                  <c:v>40603.0</c:v>
                </c:pt>
                <c:pt idx="42">
                  <c:v>40664.0</c:v>
                </c:pt>
                <c:pt idx="43">
                  <c:v>40725.0</c:v>
                </c:pt>
                <c:pt idx="44">
                  <c:v>40787.0</c:v>
                </c:pt>
                <c:pt idx="45">
                  <c:v>40848.0</c:v>
                </c:pt>
                <c:pt idx="46">
                  <c:v>40909.0</c:v>
                </c:pt>
                <c:pt idx="47">
                  <c:v>40969.0</c:v>
                </c:pt>
                <c:pt idx="48">
                  <c:v>41030.0</c:v>
                </c:pt>
                <c:pt idx="49">
                  <c:v>41091.0</c:v>
                </c:pt>
                <c:pt idx="50">
                  <c:v>41153.0</c:v>
                </c:pt>
                <c:pt idx="51">
                  <c:v>41214.0</c:v>
                </c:pt>
                <c:pt idx="52">
                  <c:v>41275.0</c:v>
                </c:pt>
                <c:pt idx="53">
                  <c:v>41334.0</c:v>
                </c:pt>
              </c:numCache>
            </c:numRef>
          </c:cat>
          <c:val>
            <c:numRef>
              <c:f>growth!$B$1:$B$54</c:f>
              <c:numCache>
                <c:formatCode>General</c:formatCode>
                <c:ptCount val="54"/>
                <c:pt idx="0">
                  <c:v>334.0</c:v>
                </c:pt>
                <c:pt idx="1">
                  <c:v>378.0</c:v>
                </c:pt>
                <c:pt idx="2">
                  <c:v>395.0</c:v>
                </c:pt>
                <c:pt idx="3">
                  <c:v>462.0</c:v>
                </c:pt>
                <c:pt idx="4">
                  <c:v>474.0</c:v>
                </c:pt>
                <c:pt idx="5">
                  <c:v>472.0</c:v>
                </c:pt>
                <c:pt idx="6">
                  <c:v>507.0</c:v>
                </c:pt>
                <c:pt idx="7">
                  <c:v>531.0</c:v>
                </c:pt>
                <c:pt idx="8">
                  <c:v>552.0</c:v>
                </c:pt>
                <c:pt idx="9">
                  <c:v>573.0</c:v>
                </c:pt>
                <c:pt idx="10">
                  <c:v>620.0</c:v>
                </c:pt>
                <c:pt idx="11">
                  <c:v>646.0</c:v>
                </c:pt>
                <c:pt idx="12">
                  <c:v>743.0</c:v>
                </c:pt>
                <c:pt idx="13">
                  <c:v>822.0</c:v>
                </c:pt>
                <c:pt idx="14">
                  <c:v>883.0</c:v>
                </c:pt>
                <c:pt idx="15">
                  <c:v>917.0</c:v>
                </c:pt>
                <c:pt idx="16">
                  <c:v>956.0</c:v>
                </c:pt>
                <c:pt idx="17">
                  <c:v>1018.0</c:v>
                </c:pt>
                <c:pt idx="18">
                  <c:v>1054.0</c:v>
                </c:pt>
                <c:pt idx="19">
                  <c:v>1115.0</c:v>
                </c:pt>
                <c:pt idx="20">
                  <c:v>1217.0</c:v>
                </c:pt>
                <c:pt idx="21">
                  <c:v>1283.0</c:v>
                </c:pt>
                <c:pt idx="22">
                  <c:v>1291.0</c:v>
                </c:pt>
                <c:pt idx="23">
                  <c:v>1384.0</c:v>
                </c:pt>
                <c:pt idx="24">
                  <c:v>1439.0</c:v>
                </c:pt>
                <c:pt idx="25">
                  <c:v>1494.0</c:v>
                </c:pt>
                <c:pt idx="26">
                  <c:v>1641.0</c:v>
                </c:pt>
                <c:pt idx="27">
                  <c:v>1730.0</c:v>
                </c:pt>
                <c:pt idx="28">
                  <c:v>3666.0</c:v>
                </c:pt>
                <c:pt idx="29">
                  <c:v>3852.0</c:v>
                </c:pt>
                <c:pt idx="30">
                  <c:v>4075.0</c:v>
                </c:pt>
                <c:pt idx="31">
                  <c:v>4187.0</c:v>
                </c:pt>
                <c:pt idx="32">
                  <c:v>4395.0</c:v>
                </c:pt>
                <c:pt idx="33">
                  <c:v>4490.0</c:v>
                </c:pt>
                <c:pt idx="34">
                  <c:v>5324.0</c:v>
                </c:pt>
                <c:pt idx="35">
                  <c:v>5359.0</c:v>
                </c:pt>
                <c:pt idx="36">
                  <c:v>5458.0</c:v>
                </c:pt>
                <c:pt idx="37">
                  <c:v>5531.0</c:v>
                </c:pt>
                <c:pt idx="38">
                  <c:v>5585.0</c:v>
                </c:pt>
                <c:pt idx="39">
                  <c:v>6014.0</c:v>
                </c:pt>
                <c:pt idx="40">
                  <c:v>6097.0</c:v>
                </c:pt>
                <c:pt idx="41">
                  <c:v>6190.0</c:v>
                </c:pt>
                <c:pt idx="42">
                  <c:v>6290.0</c:v>
                </c:pt>
                <c:pt idx="43">
                  <c:v>6424.0</c:v>
                </c:pt>
                <c:pt idx="44">
                  <c:v>10346.0</c:v>
                </c:pt>
                <c:pt idx="45">
                  <c:v>10422.0</c:v>
                </c:pt>
                <c:pt idx="46">
                  <c:v>10523.0</c:v>
                </c:pt>
                <c:pt idx="47">
                  <c:v>10691.0</c:v>
                </c:pt>
                <c:pt idx="48">
                  <c:v>10997.0</c:v>
                </c:pt>
                <c:pt idx="49">
                  <c:v>11161.0</c:v>
                </c:pt>
                <c:pt idx="50">
                  <c:v>11368.0</c:v>
                </c:pt>
                <c:pt idx="51">
                  <c:v>11598.0</c:v>
                </c:pt>
                <c:pt idx="52">
                  <c:v>14155.0</c:v>
                </c:pt>
                <c:pt idx="53">
                  <c:v>16749.0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336-4AC5-AD66-5ABD0E9982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2023181736"/>
        <c:axId val="-2023179144"/>
      </c:barChart>
      <c:dateAx>
        <c:axId val="-2023181736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-2023179144"/>
        <c:crosses val="autoZero"/>
        <c:auto val="1"/>
        <c:lblOffset val="100"/>
        <c:baseTimeUnit val="months"/>
      </c:dateAx>
      <c:valAx>
        <c:axId val="-20231791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0231817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87320-A690-8247-A6D2-310B1BA17071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193C4-DDFF-9F49-A1A1-350439268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74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4BC39-582D-4E9C-BB6E-49D0A2D243B2}" type="slidenum">
              <a:rPr lang="it-IT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it-IT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992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65A49-EB5E-4903-ACE8-213423977F7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0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193C4-DDFF-9F49-A1A1-3504392688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1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88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37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67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B349-3453-4118-B654-0F0F76344EA8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53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505" y="44624"/>
            <a:ext cx="8928992" cy="792088"/>
          </a:xfrm>
        </p:spPr>
        <p:txBody>
          <a:bodyPr>
            <a:normAutofit/>
          </a:bodyPr>
          <a:lstStyle>
            <a:lvl1pPr>
              <a:lnSpc>
                <a:spcPct val="70000"/>
              </a:lnSpc>
              <a:defRPr sz="3600" baseline="0"/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274A-4E63-45EF-A2BC-7FF579653FB9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71601" y="836712"/>
            <a:ext cx="7200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3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1B378-DF74-4209-B497-7D611B6F77EA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587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44608-1D94-4FA9-8BD8-507387F4D077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737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19A9-6C61-453C-A098-012DEEB24FA8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3449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A0BA-28C7-481C-A354-F719EDF2B576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156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8E70-ECE4-448B-ADC7-860AAD5B8D19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39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C6DD6-8E99-487E-990F-C11A30977DB0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10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69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76CE2-08C2-44D8-9729-A5B01E133637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630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4E66-FA99-4843-B796-F82F1D060289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446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F66F-2E06-41E8-9A17-BE32ACE7B3A2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623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840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346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34757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22645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9096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7720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196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706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6717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4734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50198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454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5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3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3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0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1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2460B-616E-8140-BE99-4A81FA10E436}" type="datetimeFigureOut">
              <a:rPr lang="en-US" smtClean="0"/>
              <a:t>02/07/2018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8F478-5DD1-F84F-81CE-97CCA8333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6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8F60BB-1B8F-43E3-B21A-0B9D3DCB9A53}" type="datetime1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 defTabSz="914400"/>
              <a:t>02/07/2018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B867343-4269-4E97-8506-54933BB0CA9B}" type="slidenum">
              <a:rPr lang="it-IT" smtClean="0">
                <a:solidFill>
                  <a:srgbClr val="FFFFFF">
                    <a:tint val="75000"/>
                  </a:srgbClr>
                </a:solidFill>
                <a:latin typeface="Calibri"/>
              </a:rPr>
              <a:pPr defTabSz="914400"/>
              <a:t>‹#›</a:t>
            </a:fld>
            <a:endParaRPr lang="it-IT">
              <a:solidFill>
                <a:srgbClr val="FFFFFF">
                  <a:tint val="75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994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2460B-616E-8140-BE99-4A81FA10E43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02/07/2018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8F478-5DD1-F84F-81CE-97CCA8333F7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80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ttps://t.co/LvTxRE1rE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eggnog.embl.de/version_4.0.beta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azy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571500"/>
            <a:ext cx="7860792" cy="5699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457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Quince et al Nat. Biotech </a:t>
            </a:r>
            <a:r>
              <a:rPr lang="en-US" u="sng" dirty="0">
                <a:hlinkClick r:id="rId3"/>
              </a:rPr>
              <a:t>http://rdcu.be/vMYk 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6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Clusters of </a:t>
            </a:r>
            <a:r>
              <a:rPr lang="en-US" dirty="0" err="1" smtClean="0"/>
              <a:t>orthologous</a:t>
            </a:r>
            <a:r>
              <a:rPr lang="en-US" dirty="0" smtClean="0"/>
              <a:t> genes (</a:t>
            </a:r>
            <a:r>
              <a:rPr lang="en-US" dirty="0" err="1" smtClean="0"/>
              <a:t>COGs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>
                <a:solidFill>
                  <a:srgbClr val="0000FF"/>
                </a:solidFill>
              </a:rPr>
              <a:t>http://</a:t>
            </a:r>
            <a:r>
              <a:rPr lang="en-US" dirty="0" err="1" smtClean="0">
                <a:solidFill>
                  <a:srgbClr val="0000FF"/>
                </a:solidFill>
              </a:rPr>
              <a:t>www.ncbi.nlm.nih.gov</a:t>
            </a:r>
            <a:r>
              <a:rPr lang="en-US" dirty="0" smtClean="0">
                <a:solidFill>
                  <a:srgbClr val="0000FF"/>
                </a:solidFill>
              </a:rPr>
              <a:t>/COG/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534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Each COG consists of individual orthologous genes </a:t>
            </a:r>
          </a:p>
          <a:p>
            <a:r>
              <a:rPr lang="en-US" dirty="0" smtClean="0"/>
              <a:t>COGs can be used in phylogenies and are strongly related to function:</a:t>
            </a:r>
          </a:p>
          <a:p>
            <a:pPr>
              <a:buNone/>
            </a:pPr>
            <a:r>
              <a:rPr lang="en-US" dirty="0" smtClean="0"/>
              <a:t>	e.g. COG0001 Glutamate-1-semialdehyde </a:t>
            </a:r>
            <a:r>
              <a:rPr lang="en-US" dirty="0" err="1" smtClean="0"/>
              <a:t>aminotransferase</a:t>
            </a:r>
            <a:r>
              <a:rPr lang="en-US" dirty="0" smtClean="0"/>
              <a:t> </a:t>
            </a:r>
          </a:p>
          <a:p>
            <a:r>
              <a:rPr lang="en-US" dirty="0" smtClean="0"/>
              <a:t>Currently (2003) there are 4873 </a:t>
            </a:r>
            <a:r>
              <a:rPr lang="en-US" dirty="0" err="1" smtClean="0"/>
              <a:t>COGs</a:t>
            </a:r>
            <a:r>
              <a:rPr lang="en-US" dirty="0" smtClean="0"/>
              <a:t> from 66 genomes</a:t>
            </a:r>
          </a:p>
          <a:p>
            <a:r>
              <a:rPr lang="en-US" dirty="0" smtClean="0"/>
              <a:t>Extensions include group specific e.g. </a:t>
            </a:r>
            <a:r>
              <a:rPr lang="en-US" dirty="0" err="1" smtClean="0"/>
              <a:t>archaeal</a:t>
            </a:r>
            <a:r>
              <a:rPr lang="en-US" dirty="0" smtClean="0"/>
              <a:t> COGs and unsupervised </a:t>
            </a:r>
            <a:r>
              <a:rPr lang="en-US" dirty="0" err="1" smtClean="0"/>
              <a:t>eggNOGS</a:t>
            </a:r>
            <a:r>
              <a:rPr lang="en-US" dirty="0" err="1" smtClean="0">
                <a:solidFill>
                  <a:srgbClr val="0000FF"/>
                </a:solidFill>
                <a:hlinkClick r:id="rId2"/>
              </a:rPr>
              <a:t>http</a:t>
            </a:r>
            <a:r>
              <a:rPr lang="en-US" dirty="0" smtClean="0">
                <a:solidFill>
                  <a:srgbClr val="0000FF"/>
                </a:solidFill>
                <a:hlinkClick r:id="rId2"/>
              </a:rPr>
              <a:t>://eggnog.embl.de/version_4.0.beta/</a:t>
            </a:r>
            <a:endParaRPr lang="en-US" dirty="0" smtClean="0">
              <a:solidFill>
                <a:srgbClr val="0000FF"/>
              </a:solidFill>
            </a:endParaRPr>
          </a:p>
          <a:p>
            <a:pPr>
              <a:buNone/>
            </a:pP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43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Kyoto Encyclopedia of Genes and Genomes (KEGG) database</a:t>
            </a:r>
            <a:endParaRPr lang="en-US" dirty="0"/>
          </a:p>
        </p:txBody>
      </p:sp>
      <p:pic>
        <p:nvPicPr>
          <p:cNvPr id="4" name="Content Placeholder 3" descr="kegg_overview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00" y="1676400"/>
            <a:ext cx="6350000" cy="3733800"/>
          </a:xfrm>
        </p:spPr>
      </p:pic>
      <p:sp>
        <p:nvSpPr>
          <p:cNvPr id="5" name="TextBox 4"/>
          <p:cNvSpPr txBox="1"/>
          <p:nvPr/>
        </p:nvSpPr>
        <p:spPr>
          <a:xfrm>
            <a:off x="304800" y="5943600"/>
            <a:ext cx="109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79876" y="5943600"/>
            <a:ext cx="6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9729" y="5943600"/>
            <a:ext cx="124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 number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58068" y="5943600"/>
            <a:ext cx="91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Module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268" y="59436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Pathway 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77724" y="6172200"/>
            <a:ext cx="57967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25524" y="6172200"/>
            <a:ext cx="57967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51958" y="5574268"/>
            <a:ext cx="70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KEGG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678124" y="6172200"/>
            <a:ext cx="57967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02124" y="6172200"/>
            <a:ext cx="57967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47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dule00123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11300"/>
            <a:ext cx="5222379" cy="38989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Kegg</a:t>
            </a:r>
            <a:r>
              <a:rPr lang="en-US" dirty="0" smtClean="0"/>
              <a:t> module: M00123 Biotin biosynthesis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505200" y="5791200"/>
            <a:ext cx="304800" cy="3048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90800" y="5726668"/>
            <a:ext cx="73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Biotin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3428603" y="5561806"/>
            <a:ext cx="456406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75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007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691" y="0"/>
            <a:ext cx="5248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3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Searches are performed in either nucleotide or amino acid space…</a:t>
            </a:r>
            <a:endParaRPr lang="en-US" dirty="0"/>
          </a:p>
        </p:txBody>
      </p:sp>
      <p:pic>
        <p:nvPicPr>
          <p:cNvPr id="4" name="Picture 3" descr="Transcription-Translation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6" y="1612900"/>
            <a:ext cx="7112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75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search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basic approaches: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Alignment or Sequence homology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Mapping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Kmers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Hidden Markov models (HMMs)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7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cal vs global align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36096"/>
            <a:ext cx="8503920" cy="46329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722528"/>
            <a:ext cx="8229600" cy="222316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Sequence alignment is sensitive can find distant relationships between query and target</a:t>
            </a:r>
          </a:p>
          <a:p>
            <a:r>
              <a:rPr lang="en-US" sz="2400" dirty="0" smtClean="0"/>
              <a:t>Also precise can distinguish between two very similar targets</a:t>
            </a:r>
          </a:p>
          <a:p>
            <a:r>
              <a:rPr lang="en-US" sz="2400" dirty="0" smtClean="0"/>
              <a:t>Drawback alignment is slow!</a:t>
            </a:r>
          </a:p>
          <a:p>
            <a:r>
              <a:rPr lang="en-US" sz="2400" dirty="0" smtClean="0"/>
              <a:t>Examples of alignment search algorithms are Blast, Diamond, </a:t>
            </a:r>
            <a:r>
              <a:rPr lang="en-US" sz="2400" dirty="0" err="1" smtClean="0"/>
              <a:t>Rapsearch</a:t>
            </a:r>
            <a:r>
              <a:rPr lang="en-US" sz="2400" dirty="0" smtClean="0"/>
              <a:t>, </a:t>
            </a:r>
            <a:r>
              <a:rPr lang="en-US" sz="2400" dirty="0" err="1" smtClean="0"/>
              <a:t>vsearch</a:t>
            </a:r>
            <a:r>
              <a:rPr lang="en-US" sz="2400" dirty="0" smtClean="0"/>
              <a:t> (nucleotide only)  </a:t>
            </a:r>
          </a:p>
        </p:txBody>
      </p:sp>
    </p:spTree>
    <p:extLst>
      <p:ext uri="{BB962C8B-B14F-4D97-AF65-F5344CB8AC3E}">
        <p14:creationId xmlns:p14="http://schemas.microsoft.com/office/powerpoint/2010/main" val="265384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Homology distances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Once sequences are aligned metrics are calculated to indicate similarity to reference sequences</a:t>
            </a:r>
          </a:p>
          <a:p>
            <a:pPr lvl="1"/>
            <a:r>
              <a:rPr lang="en-US" dirty="0" smtClean="0"/>
              <a:t>Edit distance</a:t>
            </a:r>
          </a:p>
          <a:p>
            <a:pPr lvl="1"/>
            <a:r>
              <a:rPr lang="en-US" dirty="0" smtClean="0"/>
              <a:t>E value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describes the number of hits one can "expect" to 	see by chance when searching a database of a 	particular size</a:t>
            </a:r>
          </a:p>
          <a:p>
            <a:r>
              <a:rPr lang="en-US" dirty="0" smtClean="0"/>
              <a:t>Typically top N hits are returned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41630" y="2599051"/>
            <a:ext cx="3168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ACTGCTTTAGGGGG -&gt; database</a:t>
            </a:r>
          </a:p>
          <a:p>
            <a:r>
              <a:rPr lang="en-US" dirty="0" smtClean="0"/>
              <a:t>ACT</a:t>
            </a:r>
            <a:r>
              <a:rPr lang="en-US" dirty="0" smtClean="0">
                <a:solidFill>
                  <a:srgbClr val="FF0000"/>
                </a:solidFill>
              </a:rPr>
              <a:t>-</a:t>
            </a:r>
            <a:r>
              <a:rPr lang="en-US" dirty="0" smtClean="0"/>
              <a:t>  CTT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AGGGG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 -&gt; query</a:t>
            </a:r>
          </a:p>
          <a:p>
            <a:endParaRPr lang="en-US" dirty="0"/>
          </a:p>
          <a:p>
            <a:r>
              <a:rPr lang="en-US" dirty="0" smtClean="0"/>
              <a:t>Edit distance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Realisation</a:t>
            </a:r>
            <a:r>
              <a:rPr lang="en-US" dirty="0" smtClean="0"/>
              <a:t> that we do not always need searches that can find distant relationships</a:t>
            </a:r>
          </a:p>
          <a:p>
            <a:r>
              <a:rPr lang="en-US" dirty="0" smtClean="0"/>
              <a:t>If we restrict the search to a everything within a threshold of similarity and only return hits better than that then we can use efficient algorithms e.g. Burrows-Wheeler transform</a:t>
            </a:r>
          </a:p>
          <a:p>
            <a:r>
              <a:rPr lang="en-US" dirty="0" smtClean="0"/>
              <a:t>Examples of mappers are: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BWA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Bowtie2</a:t>
            </a:r>
          </a:p>
          <a:p>
            <a:r>
              <a:rPr lang="en-US" dirty="0" smtClean="0"/>
              <a:t>Restricted to nucleotide comparisons?</a:t>
            </a:r>
          </a:p>
          <a:p>
            <a:r>
              <a:rPr lang="en-US" dirty="0" smtClean="0"/>
              <a:t>Precise but not sensitive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0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"k-</a:t>
            </a:r>
            <a:r>
              <a:rPr lang="en-US" dirty="0" err="1" smtClean="0"/>
              <a:t>mer</a:t>
            </a:r>
            <a:r>
              <a:rPr lang="en-US" dirty="0" smtClean="0"/>
              <a:t>" is a word of DNA that is k long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Homologous sequences share </a:t>
            </a:r>
            <a:r>
              <a:rPr lang="en-US" dirty="0" err="1" smtClean="0"/>
              <a:t>kmers</a:t>
            </a:r>
            <a:endParaRPr lang="en-US" dirty="0" smtClean="0"/>
          </a:p>
          <a:p>
            <a:r>
              <a:rPr lang="en-US" dirty="0" smtClean="0"/>
              <a:t>Comparing </a:t>
            </a:r>
            <a:r>
              <a:rPr lang="en-US" dirty="0" err="1" smtClean="0"/>
              <a:t>kmer</a:t>
            </a:r>
            <a:r>
              <a:rPr lang="en-US" dirty="0" smtClean="0"/>
              <a:t> composition is a fast way to search queries against a database</a:t>
            </a:r>
          </a:p>
          <a:p>
            <a:r>
              <a:rPr lang="en-US" dirty="0" smtClean="0"/>
              <a:t>Drawback lacks precision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179353"/>
              </p:ext>
            </p:extLst>
          </p:nvPr>
        </p:nvGraphicFramePr>
        <p:xfrm>
          <a:off x="1923880" y="2319093"/>
          <a:ext cx="4550002" cy="842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3" imgW="2743200" imgH="508000" progId="Equation.DSMT4">
                  <p:embed/>
                </p:oleObj>
              </mc:Choice>
              <mc:Fallback>
                <p:oleObj name="Equation" r:id="rId3" imgW="27432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3880" y="2319093"/>
                        <a:ext cx="4550002" cy="842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9766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Taxonomic and functional classification of </a:t>
            </a:r>
            <a:r>
              <a:rPr lang="en-US" dirty="0" err="1" smtClean="0"/>
              <a:t>metagenome</a:t>
            </a:r>
            <a:r>
              <a:rPr lang="en-US" dirty="0" smtClean="0"/>
              <a:t> sequences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 Quince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9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Markov Models (HMMs)</a:t>
            </a:r>
            <a:endParaRPr lang="en-US" dirty="0"/>
          </a:p>
        </p:txBody>
      </p:sp>
      <p:pic>
        <p:nvPicPr>
          <p:cNvPr id="4" name="Picture 3" descr="ProfileHM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449120"/>
            <a:ext cx="86233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1697789" y="4424947"/>
            <a:ext cx="463884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697789" y="868947"/>
            <a:ext cx="0" cy="3556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26632" y="4932947"/>
            <a:ext cx="113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9137" y="2358190"/>
            <a:ext cx="103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66632" y="136357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Sequence alignment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9032" y="3467769"/>
            <a:ext cx="8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HMMs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19891" y="1363579"/>
            <a:ext cx="102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Mappers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71432" y="309843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Taxonomic classification/profiling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software for </a:t>
            </a:r>
            <a:r>
              <a:rPr lang="en-US" dirty="0" err="1" smtClean="0"/>
              <a:t>metagenome</a:t>
            </a:r>
            <a:r>
              <a:rPr lang="en-US" dirty="0" smtClean="0"/>
              <a:t> read classification consists of some variant on one of these algorithms and a database:</a:t>
            </a:r>
          </a:p>
          <a:p>
            <a:pPr lvl="1"/>
            <a:r>
              <a:rPr lang="en-US" dirty="0" smtClean="0"/>
              <a:t>Homology search: MEGAN</a:t>
            </a:r>
          </a:p>
          <a:p>
            <a:pPr lvl="1"/>
            <a:r>
              <a:rPr lang="en-US" dirty="0" err="1" smtClean="0"/>
              <a:t>Kmer</a:t>
            </a:r>
            <a:r>
              <a:rPr lang="en-US" dirty="0" smtClean="0"/>
              <a:t> based: Kraken</a:t>
            </a:r>
          </a:p>
          <a:p>
            <a:pPr lvl="1"/>
            <a:r>
              <a:rPr lang="en-US" dirty="0" smtClean="0"/>
              <a:t>FM - index: Centrifuge</a:t>
            </a:r>
          </a:p>
          <a:p>
            <a:r>
              <a:rPr lang="en-US" dirty="0" smtClean="0"/>
              <a:t>Profilers same principle but use database of marker genes e.g. MetaPhlan2 or </a:t>
            </a:r>
            <a:r>
              <a:rPr lang="en-US" dirty="0" err="1" smtClean="0"/>
              <a:t>mOTU</a:t>
            </a:r>
            <a:r>
              <a:rPr lang="en-US" dirty="0" smtClean="0"/>
              <a:t> hence cannot classify every read</a:t>
            </a:r>
          </a:p>
        </p:txBody>
      </p:sp>
    </p:spTree>
    <p:extLst>
      <p:ext uri="{BB962C8B-B14F-4D97-AF65-F5344CB8AC3E}">
        <p14:creationId xmlns:p14="http://schemas.microsoft.com/office/powerpoint/2010/main" val="417285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MEGAN – </a:t>
            </a:r>
            <a:r>
              <a:rPr lang="en-US" dirty="0" err="1" smtClean="0"/>
              <a:t>Metagenome</a:t>
            </a:r>
            <a:r>
              <a:rPr lang="en-US" dirty="0" smtClean="0"/>
              <a:t> </a:t>
            </a:r>
            <a:r>
              <a:rPr lang="en-US" dirty="0" err="1" smtClean="0"/>
              <a:t>analyser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/>
          <a:lstStyle/>
          <a:p>
            <a:r>
              <a:rPr lang="en-US" dirty="0" smtClean="0"/>
              <a:t>Matches against the NR using Diamond </a:t>
            </a:r>
            <a:r>
              <a:rPr lang="en-US" dirty="0" err="1" smtClean="0"/>
              <a:t>blastx</a:t>
            </a:r>
            <a:endParaRPr lang="en-US" dirty="0" smtClean="0"/>
          </a:p>
          <a:p>
            <a:r>
              <a:rPr lang="en-US" dirty="0" smtClean="0"/>
              <a:t>Lowest common ancestor (LCA) algorithm based on NCBI taxonomy  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858000" y="4724400"/>
            <a:ext cx="381000" cy="3810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58000" y="5257800"/>
            <a:ext cx="381000" cy="38100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858000" y="5791200"/>
            <a:ext cx="381000" cy="3810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81800" y="4343400"/>
            <a:ext cx="142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Species - Hits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858000" y="6324600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791200" y="6246812"/>
            <a:ext cx="2514600" cy="1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91000" y="6107668"/>
            <a:ext cx="143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 off – 95%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91400" y="473606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Bif</a:t>
            </a:r>
            <a:r>
              <a:rPr lang="en-US" dirty="0" smtClean="0"/>
              <a:t>. </a:t>
            </a:r>
            <a:r>
              <a:rPr lang="en-US" dirty="0" err="1" smtClean="0"/>
              <a:t>longum</a:t>
            </a:r>
            <a:r>
              <a:rPr lang="en-US" dirty="0" smtClean="0"/>
              <a:t> 98%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91400" y="526946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Bif</a:t>
            </a:r>
            <a:r>
              <a:rPr lang="en-US" dirty="0" smtClean="0"/>
              <a:t>. </a:t>
            </a:r>
            <a:r>
              <a:rPr lang="en-US" dirty="0" err="1" smtClean="0"/>
              <a:t>bifidum</a:t>
            </a:r>
            <a:r>
              <a:rPr lang="en-US" dirty="0" smtClean="0"/>
              <a:t> 97%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91400" y="572666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Bif</a:t>
            </a:r>
            <a:r>
              <a:rPr lang="en-US" dirty="0" smtClean="0"/>
              <a:t>. </a:t>
            </a:r>
            <a:r>
              <a:rPr lang="en-US" dirty="0" err="1" smtClean="0"/>
              <a:t>dentium</a:t>
            </a:r>
            <a:r>
              <a:rPr lang="en-US" dirty="0" smtClean="0"/>
              <a:t> 96% 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89370" y="632460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 </a:t>
            </a:r>
            <a:r>
              <a:rPr lang="en-US" dirty="0" err="1" smtClean="0"/>
              <a:t>vaginalis</a:t>
            </a:r>
            <a:r>
              <a:rPr lang="en-US" dirty="0" smtClean="0"/>
              <a:t> 91%  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715000" y="5334000"/>
            <a:ext cx="381000" cy="381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61745" y="4876800"/>
            <a:ext cx="168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Bifidobacterium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248400" y="5484812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5943600" y="5486400"/>
            <a:ext cx="1219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553200" y="5484812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53200" y="4876800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553200" y="6096000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791200" y="6324600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4438471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Kingdom 	Phylum 	    	 …       Family	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Bacteria	</a:t>
            </a:r>
            <a:r>
              <a:rPr lang="en-US" dirty="0" err="1" smtClean="0"/>
              <a:t>Actinobacteria</a:t>
            </a:r>
            <a:r>
              <a:rPr lang="en-US" dirty="0" smtClean="0"/>
              <a:t>  …   </a:t>
            </a:r>
            <a:r>
              <a:rPr lang="en-US" dirty="0" err="1" smtClean="0"/>
              <a:t>Bifidobacteriaceae</a:t>
            </a:r>
            <a:r>
              <a:rPr lang="en-US" sz="1400" dirty="0" smtClean="0"/>
              <a:t>	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4572000" y="4495800"/>
            <a:ext cx="77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72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rakenFi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" y="795264"/>
            <a:ext cx="914011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26922"/>
            <a:ext cx="8229600" cy="1143000"/>
          </a:xfrm>
        </p:spPr>
        <p:txBody>
          <a:bodyPr/>
          <a:lstStyle/>
          <a:p>
            <a:r>
              <a:rPr lang="en-US" dirty="0" smtClean="0"/>
              <a:t>Kraken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599" y="735456"/>
            <a:ext cx="8363566" cy="4525963"/>
          </a:xfrm>
        </p:spPr>
        <p:txBody>
          <a:bodyPr/>
          <a:lstStyle/>
          <a:p>
            <a:r>
              <a:rPr lang="en-US" dirty="0" err="1" smtClean="0"/>
              <a:t>Kmer</a:t>
            </a:r>
            <a:r>
              <a:rPr lang="en-US" dirty="0" smtClean="0"/>
              <a:t> based default 31bp</a:t>
            </a:r>
          </a:p>
          <a:p>
            <a:r>
              <a:rPr lang="en-US" dirty="0" smtClean="0"/>
              <a:t>Default database comprises </a:t>
            </a:r>
            <a:r>
              <a:rPr lang="en-US" dirty="0" err="1" smtClean="0"/>
              <a:t>RefSeq</a:t>
            </a:r>
            <a:r>
              <a:rPr lang="en-US" dirty="0" smtClean="0"/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396635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3224" y="-20142"/>
            <a:ext cx="8913755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it-IT" sz="3600" dirty="0" err="1" smtClean="0">
                <a:solidFill>
                  <a:srgbClr val="FFFFFF"/>
                </a:solidFill>
                <a:latin typeface="Calibri"/>
              </a:rPr>
              <a:t>MetaPhlAn</a:t>
            </a:r>
            <a:r>
              <a:rPr lang="en-US" altLang="it-IT" sz="3600" dirty="0" smtClean="0">
                <a:solidFill>
                  <a:srgbClr val="FFFFFF"/>
                </a:solidFill>
                <a:latin typeface="Calibri"/>
              </a:rPr>
              <a:t>: the basic idea</a:t>
            </a:r>
            <a:endParaRPr lang="en-US" altLang="it-IT" sz="3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Rectangle 4"/>
          <p:cNvSpPr/>
          <p:nvPr/>
        </p:nvSpPr>
        <p:spPr bwMode="auto">
          <a:xfrm>
            <a:off x="0" y="1676400"/>
            <a:ext cx="4728912" cy="41148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 14"/>
          <p:cNvSpPr/>
          <p:nvPr/>
        </p:nvSpPr>
        <p:spPr>
          <a:xfrm>
            <a:off x="436240" y="1052736"/>
            <a:ext cx="449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000" dirty="0">
                <a:solidFill>
                  <a:srgbClr val="FFFFFF"/>
                </a:solidFill>
                <a:latin typeface="Calibri"/>
              </a:rPr>
              <a:t>X is a 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unique marker gene </a:t>
            </a:r>
            <a:r>
              <a:rPr lang="en-US" sz="2000" dirty="0">
                <a:solidFill>
                  <a:srgbClr val="FFFFFF"/>
                </a:solidFill>
                <a:latin typeface="Calibri"/>
              </a:rPr>
              <a:t>for clade Y</a:t>
            </a:r>
          </a:p>
        </p:txBody>
      </p:sp>
      <p:grpSp>
        <p:nvGrpSpPr>
          <p:cNvPr id="4" name="Gruppo 3"/>
          <p:cNvGrpSpPr/>
          <p:nvPr/>
        </p:nvGrpSpPr>
        <p:grpSpPr>
          <a:xfrm>
            <a:off x="-12155" y="2082509"/>
            <a:ext cx="9156155" cy="4668151"/>
            <a:chOff x="-12155" y="2082509"/>
            <a:chExt cx="9156155" cy="4668151"/>
          </a:xfrm>
        </p:grpSpPr>
        <p:grpSp>
          <p:nvGrpSpPr>
            <p:cNvPr id="2" name="Gruppo 1"/>
            <p:cNvGrpSpPr/>
            <p:nvPr/>
          </p:nvGrpSpPr>
          <p:grpSpPr>
            <a:xfrm>
              <a:off x="-12155" y="2082509"/>
              <a:ext cx="9156155" cy="4668151"/>
              <a:chOff x="-12155" y="2082509"/>
              <a:chExt cx="9156155" cy="4668151"/>
            </a:xfrm>
          </p:grpSpPr>
          <p:graphicFrame>
            <p:nvGraphicFramePr>
              <p:cNvPr id="32" name="Grafico 31"/>
              <p:cNvGraphicFramePr>
                <a:graphicFrameLocks/>
              </p:cNvGraphicFramePr>
              <p:nvPr>
                <p:extLst/>
              </p:nvPr>
            </p:nvGraphicFramePr>
            <p:xfrm>
              <a:off x="-12155" y="2132856"/>
              <a:ext cx="9097583" cy="440531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4" name="Rettangolo 13"/>
              <p:cNvSpPr/>
              <p:nvPr/>
            </p:nvSpPr>
            <p:spPr>
              <a:xfrm>
                <a:off x="8621100" y="2082509"/>
                <a:ext cx="522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18k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5" name="Rettangolo 34"/>
              <p:cNvSpPr/>
              <p:nvPr/>
            </p:nvSpPr>
            <p:spPr>
              <a:xfrm>
                <a:off x="8621100" y="2774976"/>
                <a:ext cx="522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15k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6" name="Rettangolo 35"/>
              <p:cNvSpPr/>
              <p:nvPr/>
            </p:nvSpPr>
            <p:spPr>
              <a:xfrm>
                <a:off x="8621100" y="3467443"/>
                <a:ext cx="522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12k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8" name="Rettangolo 37"/>
              <p:cNvSpPr/>
              <p:nvPr/>
            </p:nvSpPr>
            <p:spPr>
              <a:xfrm>
                <a:off x="8621100" y="4159910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9k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9" name="Rettangolo 38"/>
              <p:cNvSpPr/>
              <p:nvPr/>
            </p:nvSpPr>
            <p:spPr>
              <a:xfrm>
                <a:off x="8621100" y="4852377"/>
                <a:ext cx="4058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6k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2" name="Rettangolo 41"/>
              <p:cNvSpPr/>
              <p:nvPr/>
            </p:nvSpPr>
            <p:spPr>
              <a:xfrm>
                <a:off x="0" y="6381328"/>
                <a:ext cx="65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2003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3" name="Rettangolo 42"/>
              <p:cNvSpPr/>
              <p:nvPr/>
            </p:nvSpPr>
            <p:spPr>
              <a:xfrm>
                <a:off x="8028384" y="6381328"/>
                <a:ext cx="65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2013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4" name="Rettangolo 43"/>
              <p:cNvSpPr/>
              <p:nvPr/>
            </p:nvSpPr>
            <p:spPr>
              <a:xfrm>
                <a:off x="1605676" y="6381328"/>
                <a:ext cx="65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2005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5" name="Rettangolo 44"/>
              <p:cNvSpPr/>
              <p:nvPr/>
            </p:nvSpPr>
            <p:spPr>
              <a:xfrm>
                <a:off x="6422704" y="6381328"/>
                <a:ext cx="65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2011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6" name="Rettangolo 45"/>
              <p:cNvSpPr/>
              <p:nvPr/>
            </p:nvSpPr>
            <p:spPr>
              <a:xfrm>
                <a:off x="4817028" y="6381328"/>
                <a:ext cx="65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2009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7" name="Rettangolo 46"/>
              <p:cNvSpPr/>
              <p:nvPr/>
            </p:nvSpPr>
            <p:spPr>
              <a:xfrm>
                <a:off x="3211352" y="6381328"/>
                <a:ext cx="65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2007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8" name="Rettangolo 47"/>
              <p:cNvSpPr/>
              <p:nvPr/>
            </p:nvSpPr>
            <p:spPr>
              <a:xfrm>
                <a:off x="2408514" y="6381328"/>
                <a:ext cx="65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2006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9" name="Rettangolo 48"/>
              <p:cNvSpPr/>
              <p:nvPr/>
            </p:nvSpPr>
            <p:spPr>
              <a:xfrm>
                <a:off x="5619866" y="6381328"/>
                <a:ext cx="65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2010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" name="Rettangolo 49"/>
              <p:cNvSpPr/>
              <p:nvPr/>
            </p:nvSpPr>
            <p:spPr>
              <a:xfrm>
                <a:off x="4014190" y="6381328"/>
                <a:ext cx="65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2008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1" name="Rettangolo 50"/>
              <p:cNvSpPr/>
              <p:nvPr/>
            </p:nvSpPr>
            <p:spPr>
              <a:xfrm>
                <a:off x="802838" y="6381328"/>
                <a:ext cx="65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2004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2" name="Rettangolo 51"/>
              <p:cNvSpPr/>
              <p:nvPr/>
            </p:nvSpPr>
            <p:spPr>
              <a:xfrm>
                <a:off x="7225542" y="6381328"/>
                <a:ext cx="652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2012</a:t>
                </a:r>
                <a:endParaRPr lang="it-IT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3" name="TextBox 21"/>
              <p:cNvSpPr txBox="1"/>
              <p:nvPr/>
            </p:nvSpPr>
            <p:spPr>
              <a:xfrm>
                <a:off x="5825596" y="5544844"/>
                <a:ext cx="2574032" cy="646331"/>
              </a:xfrm>
              <a:prstGeom prst="rect">
                <a:avLst/>
              </a:prstGeom>
              <a:solidFill>
                <a:srgbClr val="000000">
                  <a:alpha val="74902"/>
                </a:srgbClr>
              </a:solidFill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dirty="0">
                    <a:solidFill>
                      <a:srgbClr val="FFFFFF"/>
                    </a:solidFill>
                    <a:latin typeface="Calibri"/>
                  </a:rPr>
                  <a:t>Number of microbial organisms in </a:t>
                </a:r>
                <a:r>
                  <a:rPr lang="en-US" dirty="0" err="1">
                    <a:solidFill>
                      <a:srgbClr val="FFFFFF"/>
                    </a:solidFill>
                    <a:latin typeface="Calibri"/>
                  </a:rPr>
                  <a:t>RefSeq</a:t>
                </a: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40" name="Rettangolo 39"/>
            <p:cNvSpPr/>
            <p:nvPr/>
          </p:nvSpPr>
          <p:spPr>
            <a:xfrm>
              <a:off x="8621100" y="5544844"/>
              <a:ext cx="4058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dirty="0">
                  <a:solidFill>
                    <a:srgbClr val="FFFFFF"/>
                  </a:solidFill>
                  <a:latin typeface="Calibri"/>
                </a:rPr>
                <a:t>3k</a:t>
              </a:r>
              <a:endParaRPr lang="it-IT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1" name="Rettangolo 40"/>
            <p:cNvSpPr/>
            <p:nvPr/>
          </p:nvSpPr>
          <p:spPr>
            <a:xfrm>
              <a:off x="8621100" y="6237312"/>
              <a:ext cx="4058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dirty="0">
                  <a:solidFill>
                    <a:srgbClr val="FFFFFF"/>
                  </a:solidFill>
                  <a:latin typeface="Calibri"/>
                </a:rPr>
                <a:t>0k</a:t>
              </a:r>
              <a:endParaRPr lang="it-IT" dirty="0">
                <a:solidFill>
                  <a:srgbClr val="FFFFFF"/>
                </a:solidFill>
                <a:latin typeface="Calibri"/>
              </a:endParaRPr>
            </a:p>
          </p:txBody>
        </p:sp>
      </p:grpSp>
      <p:pic>
        <p:nvPicPr>
          <p:cNvPr id="25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5" t="15192" r="14393" b="15254"/>
          <a:stretch/>
        </p:blipFill>
        <p:spPr bwMode="auto">
          <a:xfrm>
            <a:off x="0" y="1513549"/>
            <a:ext cx="4462624" cy="410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21"/>
          <p:cNvSpPr txBox="1"/>
          <p:nvPr/>
        </p:nvSpPr>
        <p:spPr>
          <a:xfrm>
            <a:off x="4788024" y="1340768"/>
            <a:ext cx="3384376" cy="21482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800" dirty="0">
                <a:solidFill>
                  <a:srgbClr val="FFFFFF"/>
                </a:solidFill>
                <a:latin typeface="Calibri"/>
              </a:rPr>
              <a:t>IDEA</a:t>
            </a:r>
          </a:p>
          <a:p>
            <a:pPr marL="457200" indent="-457200" defTabSz="914400">
              <a:lnSpc>
                <a:spcPct val="80000"/>
              </a:lnSpc>
              <a:buFontTx/>
              <a:buAutoNum type="arabicPeriod"/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Pre-identify markers from reference genomes</a:t>
            </a:r>
          </a:p>
          <a:p>
            <a:pPr marL="457200" indent="-457200" defTabSz="914400">
              <a:lnSpc>
                <a:spcPct val="80000"/>
              </a:lnSpc>
              <a:buFontTx/>
              <a:buAutoNum type="arabicPeriod"/>
            </a:pPr>
            <a:r>
              <a:rPr lang="en-US" sz="2200" dirty="0">
                <a:solidFill>
                  <a:srgbClr val="FFFFFF"/>
                </a:solidFill>
                <a:latin typeface="Calibri"/>
              </a:rPr>
              <a:t>Use markers as proxy for taxonomic clades in shotgun metagenomics</a:t>
            </a:r>
          </a:p>
        </p:txBody>
      </p:sp>
      <p:sp>
        <p:nvSpPr>
          <p:cNvPr id="30" name="TextBox 21"/>
          <p:cNvSpPr txBox="1"/>
          <p:nvPr/>
        </p:nvSpPr>
        <p:spPr>
          <a:xfrm>
            <a:off x="4752296" y="3981048"/>
            <a:ext cx="2411992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>
                <a:solidFill>
                  <a:srgbClr val="FFFFFF"/>
                </a:solidFill>
                <a:latin typeface="Calibri"/>
              </a:rPr>
              <a:t>Method: ChocoPhlAn</a:t>
            </a:r>
          </a:p>
        </p:txBody>
      </p:sp>
      <p:cxnSp>
        <p:nvCxnSpPr>
          <p:cNvPr id="55" name="Straight Arrow Connector 126"/>
          <p:cNvCxnSpPr/>
          <p:nvPr/>
        </p:nvCxnSpPr>
        <p:spPr bwMode="auto">
          <a:xfrm>
            <a:off x="5958292" y="3467100"/>
            <a:ext cx="0" cy="48004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6" name="Group 2"/>
          <p:cNvGrpSpPr/>
          <p:nvPr/>
        </p:nvGrpSpPr>
        <p:grpSpPr>
          <a:xfrm>
            <a:off x="3420683" y="1389724"/>
            <a:ext cx="1376112" cy="400110"/>
            <a:chOff x="3276600" y="1704975"/>
            <a:chExt cx="1376112" cy="400110"/>
          </a:xfrm>
        </p:grpSpPr>
        <p:sp>
          <p:nvSpPr>
            <p:cNvPr id="27" name="Rectangle 11"/>
            <p:cNvSpPr/>
            <p:nvPr/>
          </p:nvSpPr>
          <p:spPr>
            <a:xfrm>
              <a:off x="3429000" y="1704975"/>
              <a:ext cx="1223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2000" dirty="0">
                  <a:solidFill>
                    <a:srgbClr val="FFFFFF"/>
                  </a:solidFill>
                  <a:latin typeface="Calibri"/>
                </a:rPr>
                <a:t>Gene X</a:t>
              </a:r>
            </a:p>
          </p:txBody>
        </p:sp>
        <p:sp>
          <p:nvSpPr>
            <p:cNvPr id="28" name="Oval 6"/>
            <p:cNvSpPr/>
            <p:nvPr/>
          </p:nvSpPr>
          <p:spPr bwMode="auto">
            <a:xfrm>
              <a:off x="3276600" y="1828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3" name="Rettangolo 2"/>
          <p:cNvSpPr/>
          <p:nvPr/>
        </p:nvSpPr>
        <p:spPr>
          <a:xfrm>
            <a:off x="30989" y="3144308"/>
            <a:ext cx="4666933" cy="3707633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it-IT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104064" y="3236108"/>
            <a:ext cx="4724400" cy="350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en-US" sz="1400" b="1" dirty="0" smtClean="0">
                <a:solidFill>
                  <a:srgbClr val="FFFFFF"/>
                </a:solidFill>
                <a:latin typeface="Calibri"/>
              </a:rPr>
              <a:t>    THE INPUT </a:t>
            </a:r>
          </a:p>
          <a:p>
            <a:pPr defTabSz="914400"/>
            <a:r>
              <a:rPr lang="en-US" sz="1400" b="1" dirty="0" smtClean="0">
                <a:solidFill>
                  <a:srgbClr val="FFFFFF"/>
                </a:solidFill>
                <a:latin typeface="Calibri"/>
              </a:rPr>
              <a:t> ~25.000 genomes (bacteria, </a:t>
            </a:r>
            <a:r>
              <a:rPr lang="en-US" sz="1400" b="1" dirty="0" err="1" smtClean="0">
                <a:solidFill>
                  <a:srgbClr val="FFFFFF"/>
                </a:solidFill>
                <a:latin typeface="Calibri"/>
              </a:rPr>
              <a:t>archara</a:t>
            </a:r>
            <a:r>
              <a:rPr lang="en-US" sz="1400" b="1" dirty="0" smtClean="0">
                <a:solidFill>
                  <a:srgbClr val="FFFFFF"/>
                </a:solidFill>
                <a:latin typeface="Calibri"/>
              </a:rPr>
              <a:t>, fungi, viruses)</a:t>
            </a:r>
          </a:p>
          <a:p>
            <a:pPr defTabSz="914400"/>
            <a:r>
              <a:rPr lang="en-US" sz="1400" b="1" dirty="0" smtClean="0">
                <a:solidFill>
                  <a:srgbClr val="FFFFFF"/>
                </a:solidFill>
                <a:latin typeface="Calibri"/>
              </a:rPr>
              <a:t>~1/10 of genomes are final, ~9/10 draft</a:t>
            </a:r>
          </a:p>
          <a:p>
            <a:pPr defTabSz="914400">
              <a:buFont typeface="Arial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alibri"/>
              </a:rPr>
              <a:t>~7,100 species (excludes incomplete annotations, spp., etc.)</a:t>
            </a:r>
          </a:p>
          <a:p>
            <a:pPr defTabSz="914400"/>
            <a:endParaRPr lang="en-US" sz="1400" b="1" dirty="0" smtClean="0">
              <a:solidFill>
                <a:srgbClr val="FFFFFF"/>
              </a:solidFill>
              <a:latin typeface="Calibri"/>
            </a:endParaRPr>
          </a:p>
          <a:p>
            <a:pPr marL="0" indent="0" defTabSz="914400">
              <a:buFontTx/>
              <a:buNone/>
            </a:pPr>
            <a:r>
              <a:rPr lang="en-US" sz="1400" b="1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sz="1400" b="1" dirty="0" smtClean="0">
                <a:solidFill>
                  <a:srgbClr val="FFFFFF"/>
                </a:solidFill>
                <a:latin typeface="Calibri"/>
              </a:rPr>
              <a:t>   THE RESULTING DATABASE</a:t>
            </a:r>
          </a:p>
          <a:p>
            <a:pPr defTabSz="914400"/>
            <a:r>
              <a:rPr lang="en-US" sz="1400" b="1" dirty="0" smtClean="0">
                <a:solidFill>
                  <a:srgbClr val="FFFFFF"/>
                </a:solidFill>
                <a:latin typeface="Calibri"/>
              </a:rPr>
              <a:t>~15M total unique marker genes</a:t>
            </a:r>
          </a:p>
          <a:p>
            <a:pPr defTabSz="914400"/>
            <a:r>
              <a:rPr lang="en-US" sz="1400" b="1" dirty="0" smtClean="0">
                <a:solidFill>
                  <a:srgbClr val="FFFFFF"/>
                </a:solidFill>
                <a:latin typeface="Calibri"/>
              </a:rPr>
              <a:t>~1M “most representative” unique marker genes</a:t>
            </a:r>
          </a:p>
          <a:p>
            <a:pPr defTabSz="914400"/>
            <a:r>
              <a:rPr lang="en-US" sz="1400" b="1" dirty="0" smtClean="0">
                <a:solidFill>
                  <a:srgbClr val="FFFFFF"/>
                </a:solidFill>
                <a:latin typeface="Calibri"/>
              </a:rPr>
              <a:t>180±45 markers per species (200 fixed max)</a:t>
            </a:r>
          </a:p>
          <a:p>
            <a:pPr defTabSz="914400"/>
            <a:r>
              <a:rPr lang="en-US" sz="1400" b="1" dirty="0">
                <a:solidFill>
                  <a:srgbClr val="FFFFFF"/>
                </a:solidFill>
                <a:latin typeface="Calibri"/>
              </a:rPr>
              <a:t>Quasi-markers used to resolve ambiguity in </a:t>
            </a:r>
            <a:r>
              <a:rPr lang="en-US" sz="1400" b="1" dirty="0" err="1">
                <a:solidFill>
                  <a:srgbClr val="FFFFFF"/>
                </a:solidFill>
                <a:latin typeface="Calibri"/>
              </a:rPr>
              <a:t>postprocessing</a:t>
            </a:r>
            <a:endParaRPr lang="en-US" sz="1400" b="1" dirty="0" smtClea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75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 animBg="1"/>
      <p:bldP spid="30" grpId="0" animBg="1"/>
      <p:bldP spid="3" grpId="0" animBg="1"/>
      <p:bldP spid="5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/>
              <a:t>MetaPhlAn2</a:t>
            </a:r>
            <a:r>
              <a:rPr lang="en-US" sz="3200" b="1" dirty="0"/>
              <a:t>:</a:t>
            </a:r>
            <a:r>
              <a:rPr lang="en-US" sz="3200" dirty="0"/>
              <a:t> trans-kingdom profiling </a:t>
            </a:r>
            <a:br>
              <a:rPr lang="en-US" sz="3200" dirty="0"/>
            </a:br>
            <a:r>
              <a:rPr lang="en-US" sz="3200" dirty="0"/>
              <a:t>using marker genes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6" t="21795"/>
          <a:stretch/>
        </p:blipFill>
        <p:spPr>
          <a:xfrm>
            <a:off x="2061" y="1732929"/>
            <a:ext cx="7234237" cy="5002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6" r="22463" b="85897"/>
          <a:stretch/>
        </p:blipFill>
        <p:spPr>
          <a:xfrm>
            <a:off x="683568" y="997660"/>
            <a:ext cx="4104456" cy="792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9165" y="1268762"/>
            <a:ext cx="3159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Segata </a:t>
            </a:r>
            <a:r>
              <a:rPr lang="it-IT" sz="1600" i="1" dirty="0"/>
              <a:t>et al</a:t>
            </a:r>
            <a:r>
              <a:rPr lang="it-IT" sz="1600" dirty="0"/>
              <a:t>, Nature </a:t>
            </a:r>
            <a:r>
              <a:rPr lang="it-IT" sz="1600" dirty="0" err="1"/>
              <a:t>Methods</a:t>
            </a:r>
            <a:r>
              <a:rPr lang="it-IT" sz="1600" dirty="0"/>
              <a:t> 2012</a:t>
            </a:r>
          </a:p>
          <a:p>
            <a:r>
              <a:rPr lang="en-US" sz="1600" dirty="0"/>
              <a:t>Truong </a:t>
            </a:r>
            <a:r>
              <a:rPr lang="en-US" sz="1600" i="1" dirty="0"/>
              <a:t>et al</a:t>
            </a:r>
            <a:r>
              <a:rPr lang="en-US" sz="1600" dirty="0"/>
              <a:t>, Nature Methods, 2015</a:t>
            </a:r>
            <a:endParaRPr lang="it-IT" sz="1600" dirty="0"/>
          </a:p>
        </p:txBody>
      </p:sp>
      <p:sp>
        <p:nvSpPr>
          <p:cNvPr id="9" name="Rectangle 34"/>
          <p:cNvSpPr/>
          <p:nvPr/>
        </p:nvSpPr>
        <p:spPr>
          <a:xfrm>
            <a:off x="7728983" y="6407387"/>
            <a:ext cx="1613305" cy="294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/>
              <a:t>Tin Truong</a:t>
            </a:r>
          </a:p>
        </p:txBody>
      </p:sp>
      <p:pic>
        <p:nvPicPr>
          <p:cNvPr id="10" name="Picture 4" descr="https://34312e94-a-62cb3a1a-s-sites.googlegroups.com/site/cibiocm/people/tin.jpg?attachauth=ANoY7cqGNW1Zjd5J84rNsT7o4DDTxPxaGh2EbtMQY03Xg2xJPRmiR0wZIvbMfs9IXRXz1mwF2TrTTQ8lA26WljL8nGBsb94dp7-80du0m6JTZ8cN6VGTLbzcenaYYMPjKnoNqy3_nRb1nrSiDFEA4fOtSGCBpiwpZPYunvTAtidnGSPjdwZfBGJGUzo-xR2BvAOfm7YTsBmmMShMgwVoux61ScuegmVVCQ%3D%3D&amp;attredirects=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4"/>
          <a:stretch/>
        </p:blipFill>
        <p:spPr bwMode="auto">
          <a:xfrm>
            <a:off x="8100392" y="5276013"/>
            <a:ext cx="858708" cy="113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355978" y="2315309"/>
            <a:ext cx="4821233" cy="465621"/>
            <a:chOff x="4355976" y="2315307"/>
            <a:chExt cx="4821233" cy="465621"/>
          </a:xfrm>
        </p:grpSpPr>
        <p:sp>
          <p:nvSpPr>
            <p:cNvPr id="3" name="Rectangle 2"/>
            <p:cNvSpPr/>
            <p:nvPr/>
          </p:nvSpPr>
          <p:spPr>
            <a:xfrm>
              <a:off x="4355976" y="2620852"/>
              <a:ext cx="4680520" cy="160076"/>
            </a:xfrm>
            <a:prstGeom prst="rect">
              <a:avLst/>
            </a:prstGeom>
            <a:solidFill>
              <a:srgbClr val="DCDC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414098" y="2315307"/>
              <a:ext cx="17631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Microeukaryotes</a:t>
              </a:r>
              <a:endParaRPr lang="it-IT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355976" y="2892932"/>
            <a:ext cx="3927368" cy="3808636"/>
            <a:chOff x="4355976" y="2892932"/>
            <a:chExt cx="3927368" cy="3808636"/>
          </a:xfrm>
        </p:grpSpPr>
        <p:sp>
          <p:nvSpPr>
            <p:cNvPr id="11" name="Rectangle 10"/>
            <p:cNvSpPr/>
            <p:nvPr/>
          </p:nvSpPr>
          <p:spPr>
            <a:xfrm>
              <a:off x="4355976" y="6294474"/>
              <a:ext cx="3528392" cy="407093"/>
            </a:xfrm>
            <a:prstGeom prst="rect">
              <a:avLst/>
            </a:prstGeom>
            <a:solidFill>
              <a:srgbClr val="DCDC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55976" y="5686203"/>
              <a:ext cx="3528392" cy="191069"/>
            </a:xfrm>
            <a:prstGeom prst="rect">
              <a:avLst/>
            </a:prstGeom>
            <a:solidFill>
              <a:srgbClr val="DCDC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55976" y="4062267"/>
              <a:ext cx="3528392" cy="163283"/>
            </a:xfrm>
            <a:prstGeom prst="rect">
              <a:avLst/>
            </a:prstGeom>
            <a:solidFill>
              <a:srgbClr val="DCDC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55976" y="3193709"/>
              <a:ext cx="3528392" cy="163283"/>
            </a:xfrm>
            <a:prstGeom prst="rect">
              <a:avLst/>
            </a:prstGeom>
            <a:solidFill>
              <a:srgbClr val="DCDC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884582" y="3193710"/>
              <a:ext cx="177698" cy="3507858"/>
            </a:xfrm>
            <a:prstGeom prst="rect">
              <a:avLst/>
            </a:prstGeom>
            <a:solidFill>
              <a:srgbClr val="DCDC29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17401" y="2892932"/>
              <a:ext cx="8659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Viruses</a:t>
              </a:r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6930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positives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challenge with taxonomic </a:t>
            </a:r>
            <a:r>
              <a:rPr lang="en-US" dirty="0" err="1" smtClean="0"/>
              <a:t>labelling</a:t>
            </a:r>
            <a:r>
              <a:rPr lang="en-US" dirty="0" smtClean="0"/>
              <a:t> to strain/species level of reads is false positives due to shared genes</a:t>
            </a:r>
          </a:p>
          <a:p>
            <a:r>
              <a:rPr lang="en-US" dirty="0" smtClean="0"/>
              <a:t>Classic example plague on the New York subway! (</a:t>
            </a:r>
            <a:r>
              <a:rPr lang="en-US" dirty="0" err="1" smtClean="0">
                <a:solidFill>
                  <a:srgbClr val="0000FF"/>
                </a:solidFill>
              </a:rPr>
              <a:t>Afshinekoo</a:t>
            </a:r>
            <a:r>
              <a:rPr lang="en-US" dirty="0" smtClean="0">
                <a:solidFill>
                  <a:srgbClr val="0000FF"/>
                </a:solidFill>
              </a:rPr>
              <a:t> et al. Cell 2015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“A smaller proportion (12%) of the detected taxa 	with species-level	identification were 	known 	pathogens, including	Yersinia </a:t>
            </a:r>
            <a:r>
              <a:rPr lang="en-US" dirty="0" err="1" smtClean="0"/>
              <a:t>pestis</a:t>
            </a:r>
            <a:r>
              <a:rPr lang="en-US" dirty="0"/>
              <a:t> </a:t>
            </a:r>
            <a:r>
              <a:rPr lang="en-US" dirty="0" smtClean="0"/>
              <a:t>(Bubonic 	plague) and Bacillus </a:t>
            </a:r>
            <a:r>
              <a:rPr lang="en-US" dirty="0" err="1" smtClean="0"/>
              <a:t>anthracis</a:t>
            </a:r>
            <a:r>
              <a:rPr lang="en-US" dirty="0" smtClean="0"/>
              <a:t> (anthrax).”</a:t>
            </a:r>
          </a:p>
          <a:p>
            <a:r>
              <a:rPr lang="en-US" dirty="0" smtClean="0"/>
              <a:t>Map reads onto genomes and look for consistent coverage – integrated into SPARSE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00FF"/>
                </a:solidFill>
              </a:rPr>
              <a:t>Zhou et al. 2018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5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oc130037f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65" y="428624"/>
            <a:ext cx="7990392" cy="4365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5500" y="5524500"/>
            <a:ext cx="7372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Loman</a:t>
            </a:r>
            <a:r>
              <a:rPr lang="en-US" dirty="0" smtClean="0">
                <a:solidFill>
                  <a:srgbClr val="0000FF"/>
                </a:solidFill>
              </a:rPr>
              <a:t> et al. JAMA 2013 “</a:t>
            </a:r>
            <a:r>
              <a:rPr lang="en-US" dirty="0">
                <a:solidFill>
                  <a:srgbClr val="0000FF"/>
                </a:solidFill>
              </a:rPr>
              <a:t>A Culture-Independent Sequence-Based </a:t>
            </a:r>
            <a:r>
              <a:rPr lang="en-US" dirty="0" err="1">
                <a:solidFill>
                  <a:srgbClr val="0000FF"/>
                </a:solidFill>
              </a:rPr>
              <a:t>Metagenomics</a:t>
            </a:r>
            <a:r>
              <a:rPr lang="en-US" dirty="0">
                <a:solidFill>
                  <a:srgbClr val="0000FF"/>
                </a:solidFill>
              </a:rPr>
              <a:t> Approach to the Investigation of an Outbreak of Shiga-Toxigenic Escherichia coli O104:</a:t>
            </a:r>
            <a:r>
              <a:rPr lang="en-US" dirty="0" smtClean="0">
                <a:solidFill>
                  <a:srgbClr val="0000FF"/>
                </a:solidFill>
              </a:rPr>
              <a:t>H4” 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85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profiling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22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principles apply to functional profiling communities except now the searches have to be distant homology or HMM and in amino acid space</a:t>
            </a:r>
          </a:p>
          <a:p>
            <a:r>
              <a:rPr lang="en-US" dirty="0" smtClean="0"/>
              <a:t>MEGAN generates </a:t>
            </a:r>
            <a:r>
              <a:rPr lang="en-US" dirty="0" err="1" smtClean="0"/>
              <a:t>Kegg</a:t>
            </a:r>
            <a:r>
              <a:rPr lang="en-US" dirty="0" smtClean="0"/>
              <a:t> profiles too</a:t>
            </a:r>
          </a:p>
          <a:p>
            <a:r>
              <a:rPr lang="en-US" dirty="0" err="1" smtClean="0"/>
              <a:t>HUMAnN</a:t>
            </a:r>
            <a:r>
              <a:rPr lang="en-US" dirty="0" smtClean="0"/>
              <a:t>: The HMP Unified Metabolic Analysis Network (</a:t>
            </a:r>
            <a:r>
              <a:rPr lang="en-US" dirty="0" err="1" smtClean="0">
                <a:solidFill>
                  <a:srgbClr val="0000FF"/>
                </a:solidFill>
              </a:rPr>
              <a:t>Abubucker</a:t>
            </a:r>
            <a:r>
              <a:rPr lang="en-US" dirty="0" smtClean="0">
                <a:solidFill>
                  <a:srgbClr val="0000FF"/>
                </a:solidFill>
              </a:rPr>
              <a:t> et al. </a:t>
            </a:r>
            <a:r>
              <a:rPr lang="en-US" dirty="0" err="1" smtClean="0">
                <a:solidFill>
                  <a:srgbClr val="0000FF"/>
                </a:solidFill>
              </a:rPr>
              <a:t>PLoS</a:t>
            </a:r>
            <a:r>
              <a:rPr lang="en-US" dirty="0" smtClean="0">
                <a:solidFill>
                  <a:srgbClr val="0000FF"/>
                </a:solidFill>
              </a:rPr>
              <a:t> Comp </a:t>
            </a:r>
            <a:r>
              <a:rPr lang="en-US" dirty="0" err="1" smtClean="0">
                <a:solidFill>
                  <a:srgbClr val="0000FF"/>
                </a:solidFill>
              </a:rPr>
              <a:t>Biol</a:t>
            </a:r>
            <a:r>
              <a:rPr lang="en-US" dirty="0" smtClean="0">
                <a:solidFill>
                  <a:srgbClr val="0000FF"/>
                </a:solidFill>
              </a:rPr>
              <a:t> 2012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is in my community and what can they do?</a:t>
            </a:r>
          </a:p>
          <a:p>
            <a:r>
              <a:rPr lang="en-US" dirty="0" smtClean="0"/>
              <a:t>Most of this talk is focused on read based methods but in principle could be applied to </a:t>
            </a:r>
            <a:r>
              <a:rPr lang="en-US" dirty="0" err="1" smtClean="0"/>
              <a:t>contigs</a:t>
            </a:r>
            <a:endParaRPr lang="en-US" dirty="0" smtClean="0"/>
          </a:p>
          <a:p>
            <a:r>
              <a:rPr lang="en-US" dirty="0" smtClean="0"/>
              <a:t>There is a distinction between methods that aim to classify every read and those that only aim to profile the community</a:t>
            </a:r>
          </a:p>
          <a:p>
            <a:r>
              <a:rPr lang="en-US" dirty="0" smtClean="0"/>
              <a:t>Taxonomic and functional classification only differ in the choice of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9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a COG?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We use RPS-BLAST against NCBI COG database</a:t>
            </a:r>
          </a:p>
          <a:p>
            <a:r>
              <a:rPr lang="en-US" dirty="0" smtClean="0"/>
              <a:t>RPS Blast: Reversed Position Specific Blast</a:t>
            </a:r>
          </a:p>
          <a:p>
            <a:pPr lvl="1"/>
            <a:r>
              <a:rPr lang="en-US" dirty="0" smtClean="0"/>
              <a:t>searches a query sequence against a database of profiles</a:t>
            </a:r>
          </a:p>
          <a:p>
            <a:r>
              <a:rPr lang="en-US" dirty="0" smtClean="0"/>
              <a:t>What is a BLAST profile?</a:t>
            </a:r>
          </a:p>
          <a:p>
            <a:r>
              <a:rPr lang="en-US" dirty="0" smtClean="0"/>
              <a:t>PSI-BLAST (Position-Specific Iterative Basic Local Alignment Search Tool) derives a position-specific scoring matrix (PSSM) or profile from the multiple sequence alignment of sequences</a:t>
            </a:r>
          </a:p>
          <a:p>
            <a:r>
              <a:rPr lang="en-US" dirty="0" smtClean="0"/>
              <a:t>The PSSM captures the conservation pattern in alignment and stores it as a matrix of scores for each position in the alignment-highly conserved positions receive high scores and weakly conserved positions receive scores near zero</a:t>
            </a:r>
          </a:p>
          <a:p>
            <a:r>
              <a:rPr lang="en-US" dirty="0" smtClean="0"/>
              <a:t>Capable of detecting </a:t>
            </a:r>
            <a:r>
              <a:rPr lang="en-US" dirty="0" smtClean="0">
                <a:solidFill>
                  <a:srgbClr val="FF0000"/>
                </a:solidFill>
              </a:rPr>
              <a:t>distant</a:t>
            </a:r>
            <a:r>
              <a:rPr lang="en-US" dirty="0" smtClean="0"/>
              <a:t> sequence similarities</a:t>
            </a:r>
          </a:p>
        </p:txBody>
      </p:sp>
    </p:spTree>
    <p:extLst>
      <p:ext uri="{BB962C8B-B14F-4D97-AF65-F5344CB8AC3E}">
        <p14:creationId xmlns:p14="http://schemas.microsoft.com/office/powerpoint/2010/main" val="117803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Profiling effective way to </a:t>
            </a:r>
            <a:r>
              <a:rPr lang="en-US" dirty="0" err="1" smtClean="0"/>
              <a:t>summarise</a:t>
            </a:r>
            <a:r>
              <a:rPr lang="en-US" dirty="0" smtClean="0"/>
              <a:t> community structure and compare communities</a:t>
            </a:r>
          </a:p>
          <a:p>
            <a:r>
              <a:rPr lang="en-US" dirty="0" smtClean="0"/>
              <a:t>Does not provide high resolution picture linking organism to function (requires assembly…)</a:t>
            </a:r>
          </a:p>
          <a:p>
            <a:r>
              <a:rPr lang="en-US" dirty="0" smtClean="0"/>
              <a:t>Always be cautious of results:</a:t>
            </a:r>
          </a:p>
          <a:p>
            <a:pPr lvl="1"/>
            <a:r>
              <a:rPr lang="en-US" dirty="0" smtClean="0"/>
              <a:t>Presence of gene does not imply expression</a:t>
            </a:r>
          </a:p>
          <a:p>
            <a:pPr lvl="1"/>
            <a:r>
              <a:rPr lang="en-US" dirty="0" smtClean="0"/>
              <a:t>Correlation does not imply causation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21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Databases</a:t>
            </a:r>
          </a:p>
          <a:p>
            <a:r>
              <a:rPr lang="en-US" dirty="0" smtClean="0"/>
              <a:t>Search algorithms</a:t>
            </a:r>
          </a:p>
          <a:p>
            <a:r>
              <a:rPr lang="en-US" dirty="0" smtClean="0"/>
              <a:t>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Taxonomic/functional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Classification (supervised learning) problem of identifying to which of a set of categories a new observation belongs</a:t>
            </a:r>
          </a:p>
          <a:p>
            <a:r>
              <a:rPr lang="en-US" dirty="0" smtClean="0"/>
              <a:t>Requires a training database and an algorithm for comparing against that database</a:t>
            </a:r>
          </a:p>
          <a:p>
            <a:r>
              <a:rPr lang="en-US" dirty="0" smtClean="0"/>
              <a:t>Database is just a set of sequences with labels</a:t>
            </a:r>
          </a:p>
          <a:p>
            <a:r>
              <a:rPr lang="en-US" dirty="0" smtClean="0"/>
              <a:t>Query is a sequence too</a:t>
            </a:r>
          </a:p>
          <a:p>
            <a:r>
              <a:rPr lang="en-US" dirty="0" smtClean="0"/>
              <a:t>Taxonomic classification just means that database has a hierarchical </a:t>
            </a:r>
            <a:r>
              <a:rPr lang="en-US" dirty="0" err="1" smtClean="0"/>
              <a:t>labelling</a:t>
            </a:r>
            <a:endParaRPr lang="en-US" dirty="0" smtClean="0"/>
          </a:p>
          <a:p>
            <a:r>
              <a:rPr lang="en-US" dirty="0" smtClean="0"/>
              <a:t>Functional databases are often hierarchical too</a:t>
            </a:r>
          </a:p>
        </p:txBody>
      </p:sp>
    </p:spTree>
    <p:extLst>
      <p:ext uri="{BB962C8B-B14F-4D97-AF65-F5344CB8AC3E}">
        <p14:creationId xmlns:p14="http://schemas.microsoft.com/office/powerpoint/2010/main" val="4180267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What is a Taxonomy?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562600" cy="5029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Classic hierarchical classification:</a:t>
            </a:r>
          </a:p>
          <a:p>
            <a:pPr lvl="1" eaLnBrk="1" hangingPunct="1"/>
            <a:r>
              <a:rPr lang="en-US" dirty="0" smtClean="0"/>
              <a:t>Kingdom, Phylum, Class, Order, Family, Genera, Species e.g. </a:t>
            </a:r>
            <a:r>
              <a:rPr lang="en-US" sz="2000" dirty="0" smtClean="0">
                <a:solidFill>
                  <a:srgbClr val="008000"/>
                </a:solidFill>
              </a:rPr>
              <a:t>Fungi, </a:t>
            </a:r>
            <a:r>
              <a:rPr lang="en-US" sz="2000" dirty="0" err="1" smtClean="0">
                <a:solidFill>
                  <a:srgbClr val="008000"/>
                </a:solidFill>
              </a:rPr>
              <a:t>Basidiomycota</a:t>
            </a:r>
            <a:r>
              <a:rPr lang="en-US" sz="2000" dirty="0" smtClean="0">
                <a:solidFill>
                  <a:srgbClr val="008000"/>
                </a:solidFill>
              </a:rPr>
              <a:t>, </a:t>
            </a:r>
            <a:r>
              <a:rPr lang="en-US" sz="2000" dirty="0" err="1" smtClean="0">
                <a:solidFill>
                  <a:srgbClr val="008000"/>
                </a:solidFill>
              </a:rPr>
              <a:t>Agaricomycetes</a:t>
            </a:r>
            <a:r>
              <a:rPr lang="en-US" sz="2000" dirty="0" smtClean="0">
                <a:solidFill>
                  <a:srgbClr val="008000"/>
                </a:solidFill>
              </a:rPr>
              <a:t>, </a:t>
            </a:r>
            <a:r>
              <a:rPr lang="en-US" sz="2000" dirty="0" err="1" smtClean="0">
                <a:solidFill>
                  <a:srgbClr val="008000"/>
                </a:solidFill>
              </a:rPr>
              <a:t>Agaricomycetidae</a:t>
            </a:r>
            <a:r>
              <a:rPr lang="en-US" sz="2000" dirty="0" smtClean="0">
                <a:solidFill>
                  <a:srgbClr val="008000"/>
                </a:solidFill>
              </a:rPr>
              <a:t>, </a:t>
            </a:r>
            <a:r>
              <a:rPr lang="en-US" sz="2000" dirty="0" err="1" smtClean="0">
                <a:solidFill>
                  <a:srgbClr val="008000"/>
                </a:solidFill>
              </a:rPr>
              <a:t>Boletales</a:t>
            </a:r>
            <a:r>
              <a:rPr lang="en-US" sz="2000" dirty="0" smtClean="0">
                <a:solidFill>
                  <a:srgbClr val="008000"/>
                </a:solidFill>
              </a:rPr>
              <a:t>, </a:t>
            </a:r>
            <a:r>
              <a:rPr lang="en-US" sz="2000" dirty="0" err="1" smtClean="0">
                <a:solidFill>
                  <a:srgbClr val="008000"/>
                </a:solidFill>
              </a:rPr>
              <a:t>Boletaceae</a:t>
            </a:r>
            <a:r>
              <a:rPr lang="en-US" sz="2000" dirty="0" smtClean="0">
                <a:solidFill>
                  <a:srgbClr val="008000"/>
                </a:solidFill>
              </a:rPr>
              <a:t>, Boletus, Boletus </a:t>
            </a:r>
            <a:r>
              <a:rPr lang="en-US" sz="2000" dirty="0" err="1" smtClean="0">
                <a:solidFill>
                  <a:srgbClr val="008000"/>
                </a:solidFill>
              </a:rPr>
              <a:t>edulis</a:t>
            </a:r>
            <a:endParaRPr lang="en-US" sz="2000" dirty="0" smtClean="0">
              <a:solidFill>
                <a:srgbClr val="008000"/>
              </a:solidFill>
            </a:endParaRPr>
          </a:p>
          <a:p>
            <a:pPr eaLnBrk="1" hangingPunct="1"/>
            <a:r>
              <a:rPr lang="en-US" dirty="0" smtClean="0"/>
              <a:t>Taxonomy = system for classification</a:t>
            </a:r>
            <a:br>
              <a:rPr lang="en-US" dirty="0" smtClean="0"/>
            </a:br>
            <a:r>
              <a:rPr lang="en-US" dirty="0" smtClean="0"/>
              <a:t>Phylogeny = evolutionary history represented as a tree</a:t>
            </a:r>
          </a:p>
          <a:p>
            <a:pPr eaLnBrk="1" hangingPunct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 descr="800px-Boletus_edulis_EtgHollande_041031_09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57350"/>
            <a:ext cx="31242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5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Taxonomy is an arbitrary labeling..</a:t>
            </a:r>
            <a:endParaRPr lang="en-US" dirty="0"/>
          </a:p>
        </p:txBody>
      </p:sp>
      <p:pic>
        <p:nvPicPr>
          <p:cNvPr id="4" name="Content Placeholder 3" descr="five_way_taxonom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480" y="1600200"/>
            <a:ext cx="4457040" cy="4525963"/>
          </a:xfrm>
        </p:spPr>
      </p:pic>
    </p:spTree>
    <p:extLst>
      <p:ext uri="{BB962C8B-B14F-4D97-AF65-F5344CB8AC3E}">
        <p14:creationId xmlns:p14="http://schemas.microsoft.com/office/powerpoint/2010/main" val="321312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Metagenome</a:t>
            </a:r>
            <a:r>
              <a:rPr lang="en-US" dirty="0" smtClean="0"/>
              <a:t> taxonomy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based on NCBI Taxonomy possibly with some </a:t>
            </a:r>
            <a:r>
              <a:rPr lang="en-US" dirty="0" err="1" smtClean="0"/>
              <a:t>curation</a:t>
            </a:r>
            <a:endParaRPr lang="en-US" dirty="0" smtClean="0"/>
          </a:p>
          <a:p>
            <a:r>
              <a:rPr lang="en-US" dirty="0" smtClean="0"/>
              <a:t>Either consists of whole genomes or the whole of the NR/NT</a:t>
            </a:r>
          </a:p>
          <a:p>
            <a:r>
              <a:rPr lang="en-US" dirty="0" smtClean="0"/>
              <a:t>Trade-off between quality and </a:t>
            </a:r>
            <a:r>
              <a:rPr lang="en-US" dirty="0" err="1" smtClean="0"/>
              <a:t>comprehensivity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comprise generic databases that attempt to contain every functional protein family e.g. </a:t>
            </a:r>
            <a:r>
              <a:rPr lang="en-US" dirty="0" err="1" smtClean="0"/>
              <a:t>Pfam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http://</a:t>
            </a:r>
            <a:r>
              <a:rPr lang="en-US" dirty="0" err="1" smtClean="0">
                <a:solidFill>
                  <a:srgbClr val="0000FF"/>
                </a:solidFill>
              </a:rPr>
              <a:t>pfam.xfam.org</a:t>
            </a:r>
            <a:r>
              <a:rPr lang="en-US" dirty="0" smtClean="0">
                <a:solidFill>
                  <a:srgbClr val="0000FF"/>
                </a:solidFill>
              </a:rPr>
              <a:t>/</a:t>
            </a:r>
          </a:p>
          <a:p>
            <a:r>
              <a:rPr lang="en-US" dirty="0" smtClean="0"/>
              <a:t>Or they may be curated for a specific class of functions e.g. </a:t>
            </a:r>
            <a:r>
              <a:rPr lang="en-US" dirty="0" err="1" smtClean="0"/>
              <a:t>CAZy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  <a:hlinkClick r:id="rId2"/>
              </a:rPr>
              <a:t>http://www.cazy.org/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Discuss COGs and the KEGG in a bit more detail…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32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ibio_model">
  <a:themeElements>
    <a:clrScheme name="Personalizzato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DCDC29"/>
      </a:accent1>
      <a:accent2>
        <a:srgbClr val="E57B7F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11883</TotalTime>
  <Words>1127</Words>
  <Application>Microsoft Macintosh PowerPoint</Application>
  <PresentationFormat>On-screen Show (4:3)</PresentationFormat>
  <Paragraphs>183</Paragraphs>
  <Slides>31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Office Theme</vt:lpstr>
      <vt:lpstr>cibio_model</vt:lpstr>
      <vt:lpstr>1_Office Theme</vt:lpstr>
      <vt:lpstr>Equation</vt:lpstr>
      <vt:lpstr>PowerPoint Presentation</vt:lpstr>
      <vt:lpstr>Taxonomic and functional classification of metagenome sequences</vt:lpstr>
      <vt:lpstr>Introduction</vt:lpstr>
      <vt:lpstr>Overview</vt:lpstr>
      <vt:lpstr>Taxonomic/functional classification</vt:lpstr>
      <vt:lpstr>What is a Taxonomy?</vt:lpstr>
      <vt:lpstr>Taxonomy is an arbitrary labeling..</vt:lpstr>
      <vt:lpstr>Metagenome taxonomy databases</vt:lpstr>
      <vt:lpstr>Functional databases</vt:lpstr>
      <vt:lpstr>Clusters of orthologous genes (COGs) http://www.ncbi.nlm.nih.gov/COG/</vt:lpstr>
      <vt:lpstr>Kyoto Encyclopedia of Genes and Genomes (KEGG) database</vt:lpstr>
      <vt:lpstr>Kegg module: M00123 Biotin biosynthesis</vt:lpstr>
      <vt:lpstr>PowerPoint Presentation</vt:lpstr>
      <vt:lpstr>Searches are performed in either nucleotide or amino acid space…</vt:lpstr>
      <vt:lpstr>Sequence search algorithms</vt:lpstr>
      <vt:lpstr>PowerPoint Presentation</vt:lpstr>
      <vt:lpstr>Homology distances</vt:lpstr>
      <vt:lpstr>Mapping</vt:lpstr>
      <vt:lpstr>Kmers</vt:lpstr>
      <vt:lpstr>Hidden Markov Models (HMMs)</vt:lpstr>
      <vt:lpstr>PowerPoint Presentation</vt:lpstr>
      <vt:lpstr>Taxonomic classification/profiling software</vt:lpstr>
      <vt:lpstr>MEGAN – Metagenome analyser</vt:lpstr>
      <vt:lpstr>Kraken</vt:lpstr>
      <vt:lpstr>PowerPoint Presentation</vt:lpstr>
      <vt:lpstr>MetaPhlAn2: trans-kingdom profiling  using marker genes</vt:lpstr>
      <vt:lpstr>False positives</vt:lpstr>
      <vt:lpstr>PowerPoint Presentation</vt:lpstr>
      <vt:lpstr>Functional profiling</vt:lpstr>
      <vt:lpstr>How to find a COG?</vt:lpstr>
      <vt:lpstr>Summary</vt:lpstr>
    </vt:vector>
  </TitlesOfParts>
  <Company>University of Warwick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Taxonomic and functional profiling</dc:title>
  <dc:creator>Christopher Quince</dc:creator>
  <cp:lastModifiedBy>Christopher Quince</cp:lastModifiedBy>
  <cp:revision>34</cp:revision>
  <dcterms:created xsi:type="dcterms:W3CDTF">2017-10-05T16:05:02Z</dcterms:created>
  <dcterms:modified xsi:type="dcterms:W3CDTF">2018-07-03T21:34:34Z</dcterms:modified>
</cp:coreProperties>
</file>